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ilms.fju.edu.tw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lms.fju.edu.tw/login/forgot_password.php" TargetMode="External"/><Relationship Id="rId2" Type="http://schemas.openxmlformats.org/officeDocument/2006/relationships/hyperlink" Target="https://www.microsoft.com/zh-tw/microsoft-365/outlook/email-and-calendar-software-microsoft-outlook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.fju.edu.tw/office36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53ABC-CDBD-3AAC-AB98-BF0EEC8CF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非同步遠距上課操作手冊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DE1F7F-B5FB-CD26-45AD-AA6AA0CF2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6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E8670-82F6-CA0B-021E-8F5A23A8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8DF071-FE8C-1A0B-DB58-17B683A1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6657"/>
            <a:ext cx="10178322" cy="41129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hlinkClick r:id="rId2" action="ppaction://hlinksldjump"/>
              </a:rPr>
              <a:t>輔大管院數位學習平台操作方式</a:t>
            </a:r>
            <a:endParaRPr lang="en-US" altLang="zh-TW" sz="3600" dirty="0"/>
          </a:p>
          <a:p>
            <a:r>
              <a:rPr lang="zh-TW" altLang="en-US" sz="3600" dirty="0">
                <a:hlinkClick r:id="rId3" action="ppaction://hlinksldjump"/>
              </a:rPr>
              <a:t>如何取得輔大管院數位學習平台密碼？</a:t>
            </a:r>
            <a:endParaRPr lang="en-US" altLang="zh-TW" sz="3600" dirty="0"/>
          </a:p>
          <a:p>
            <a:r>
              <a:rPr lang="zh-TW" altLang="en-US" sz="3600" dirty="0">
                <a:hlinkClick r:id="rId4" action="ppaction://hlinksldjump"/>
              </a:rPr>
              <a:t>轉學生或忘記</a:t>
            </a:r>
            <a:r>
              <a:rPr lang="en-US" altLang="zh-TW" sz="3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m365</a:t>
            </a:r>
            <a:r>
              <a:rPr lang="zh-TW" altLang="en-US" sz="3600" dirty="0">
                <a:hlinkClick r:id="rId4" action="ppaction://hlinksldjump"/>
              </a:rPr>
              <a:t>密碼處理方式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9820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6A9A02-2F42-1750-07BE-E2066640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25932"/>
          </a:xfrm>
        </p:spPr>
        <p:txBody>
          <a:bodyPr/>
          <a:lstStyle/>
          <a:p>
            <a:r>
              <a:rPr lang="zh-TW" altLang="en-US" dirty="0"/>
              <a:t>輔大管院數位學習平台操作方式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EC2D951-7A64-B74A-71C2-159A262CCBFF}"/>
              </a:ext>
            </a:extLst>
          </p:cNvPr>
          <p:cNvSpPr txBox="1"/>
          <p:nvPr/>
        </p:nvSpPr>
        <p:spPr>
          <a:xfrm>
            <a:off x="1472193" y="1408317"/>
            <a:ext cx="69777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700" dirty="0"/>
              <a:t>Step1. </a:t>
            </a:r>
            <a:r>
              <a:rPr lang="zh-TW" altLang="en-US" sz="2700" dirty="0"/>
              <a:t>登入輔大管院數位學習平台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726C0DC-A3BB-9D34-B0CF-4E0D46BCC812}"/>
              </a:ext>
            </a:extLst>
          </p:cNvPr>
          <p:cNvSpPr txBox="1"/>
          <p:nvPr/>
        </p:nvSpPr>
        <p:spPr>
          <a:xfrm>
            <a:off x="1472194" y="2803581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700" dirty="0"/>
              <a:t>Step2. </a:t>
            </a:r>
            <a:r>
              <a:rPr lang="zh-TW" altLang="en-US" sz="2700" dirty="0"/>
              <a:t>輸入帳號密碼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CB32E94-FAC5-50EC-1791-CABC4528D0F9}"/>
              </a:ext>
            </a:extLst>
          </p:cNvPr>
          <p:cNvSpPr txBox="1"/>
          <p:nvPr/>
        </p:nvSpPr>
        <p:spPr>
          <a:xfrm>
            <a:off x="1472194" y="1872041"/>
            <a:ext cx="823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zh-TW" altLang="en-US" sz="2000" b="0" i="0" u="none" strike="noStrike" dirty="0">
                <a:solidFill>
                  <a:srgbClr val="262833"/>
                </a:solidFill>
                <a:effectLst/>
                <a:latin typeface="Helvetica" pitchFamily="2" charset="0"/>
              </a:rPr>
              <a:t>入口網址 </a:t>
            </a:r>
            <a:r>
              <a:rPr lang="en-US" altLang="zh-TW" sz="2000" b="0" i="0" u="none" strike="noStrike" dirty="0">
                <a:solidFill>
                  <a:srgbClr val="9370CC"/>
                </a:solidFill>
                <a:effectLst/>
                <a:latin typeface="Helvetica" pitchFamily="2" charset="0"/>
                <a:hlinkClick r:id="rId2"/>
              </a:rPr>
              <a:t>https://</a:t>
            </a:r>
            <a:r>
              <a:rPr lang="en-US" altLang="zh-TW" sz="2000" b="0" i="0" u="none" strike="noStrike" dirty="0" err="1">
                <a:solidFill>
                  <a:srgbClr val="9370CC"/>
                </a:solidFill>
                <a:effectLst/>
                <a:latin typeface="Helvetica" pitchFamily="2" charset="0"/>
                <a:hlinkClick r:id="rId2"/>
              </a:rPr>
              <a:t>ailms.fju.edu.tw</a:t>
            </a:r>
            <a:r>
              <a:rPr lang="en-US" altLang="zh-TW" sz="2000" b="0" i="0" u="none" strike="noStrike" dirty="0">
                <a:solidFill>
                  <a:srgbClr val="9370CC"/>
                </a:solidFill>
                <a:effectLst/>
                <a:latin typeface="Helvetica" pitchFamily="2" charset="0"/>
                <a:hlinkClick r:id="rId2"/>
              </a:rPr>
              <a:t>/</a:t>
            </a:r>
            <a:endParaRPr lang="en-US" altLang="zh-TW" sz="2000" b="0" i="0" u="none" strike="noStrike" dirty="0">
              <a:solidFill>
                <a:srgbClr val="262833"/>
              </a:solidFill>
              <a:effectLst/>
              <a:latin typeface="Helvetica" pitchFamily="2" charset="0"/>
            </a:endParaRPr>
          </a:p>
          <a:p>
            <a:pPr latinLnBrk="0"/>
            <a:r>
              <a:rPr lang="zh-TW" altLang="en-US" sz="2000" b="0" i="0" u="none" strike="noStrike" dirty="0">
                <a:solidFill>
                  <a:srgbClr val="262833"/>
                </a:solidFill>
                <a:effectLst/>
                <a:latin typeface="Helvetica" pitchFamily="2" charset="0"/>
              </a:rPr>
              <a:t>也可以到管院網頁</a:t>
            </a:r>
            <a:r>
              <a:rPr lang="en-US" altLang="zh-TW" sz="2000" b="0" i="0" u="none" strike="noStrike" dirty="0">
                <a:solidFill>
                  <a:srgbClr val="262833"/>
                </a:solidFill>
                <a:effectLst/>
                <a:latin typeface="Helvetica" pitchFamily="2" charset="0"/>
              </a:rPr>
              <a:t>-&gt;</a:t>
            </a:r>
            <a:r>
              <a:rPr lang="zh-TW" altLang="en-US" sz="2000" b="0" i="0" u="none" strike="noStrike" dirty="0">
                <a:solidFill>
                  <a:srgbClr val="262833"/>
                </a:solidFill>
                <a:effectLst/>
                <a:latin typeface="Helvetica" pitchFamily="2" charset="0"/>
              </a:rPr>
              <a:t>學習資源</a:t>
            </a:r>
            <a:r>
              <a:rPr lang="en-US" altLang="zh-TW" sz="2000" b="0" i="0" u="none" strike="noStrike" dirty="0">
                <a:solidFill>
                  <a:srgbClr val="262833"/>
                </a:solidFill>
                <a:effectLst/>
                <a:latin typeface="Helvetica" pitchFamily="2" charset="0"/>
              </a:rPr>
              <a:t>-&gt;</a:t>
            </a:r>
            <a:r>
              <a:rPr lang="zh-TW" altLang="en-US" sz="2000" b="0" i="0" u="none" strike="noStrike" dirty="0">
                <a:solidFill>
                  <a:srgbClr val="262833"/>
                </a:solidFill>
                <a:effectLst/>
                <a:latin typeface="Helvetica" pitchFamily="2" charset="0"/>
              </a:rPr>
              <a:t>管理學院數位智慧永續學習平台</a:t>
            </a:r>
          </a:p>
        </p:txBody>
      </p:sp>
      <p:pic>
        <p:nvPicPr>
          <p:cNvPr id="25" name="圖片 25">
            <a:extLst>
              <a:ext uri="{FF2B5EF4-FFF2-40B4-BE49-F238E27FC236}">
                <a16:creationId xmlns:a16="http://schemas.microsoft.com/office/drawing/2014/main" id="{19CE1F04-7A57-187D-E702-32514F8B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27" y="3781287"/>
            <a:ext cx="4775200" cy="1524000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EF0E0408-013F-F0D1-878E-D2FA7FEF6CFC}"/>
              </a:ext>
            </a:extLst>
          </p:cNvPr>
          <p:cNvSpPr txBox="1"/>
          <p:nvPr/>
        </p:nvSpPr>
        <p:spPr>
          <a:xfrm>
            <a:off x="918927" y="3522291"/>
            <a:ext cx="305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000" dirty="0"/>
              <a:t>請在輔大管院數位學習平台右上方點選「登入」</a:t>
            </a:r>
          </a:p>
        </p:txBody>
      </p:sp>
      <p:pic>
        <p:nvPicPr>
          <p:cNvPr id="37" name="圖片 37">
            <a:extLst>
              <a:ext uri="{FF2B5EF4-FFF2-40B4-BE49-F238E27FC236}">
                <a16:creationId xmlns:a16="http://schemas.microsoft.com/office/drawing/2014/main" id="{4B8CA227-86A4-258E-0FA1-66EA775CB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344" y="3234083"/>
            <a:ext cx="5990252" cy="2618407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96173372-421A-A1B1-0C1E-9E74525BEA53}"/>
              </a:ext>
            </a:extLst>
          </p:cNvPr>
          <p:cNvSpPr txBox="1"/>
          <p:nvPr/>
        </p:nvSpPr>
        <p:spPr>
          <a:xfrm>
            <a:off x="6961670" y="40811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dirty="0">
                <a:solidFill>
                  <a:srgbClr val="FF0000"/>
                </a:solidFill>
              </a:rPr>
              <a:t>學號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E0EDD400-553B-9579-6834-CD435DCBAFE3}"/>
              </a:ext>
            </a:extLst>
          </p:cNvPr>
          <p:cNvSpPr txBox="1"/>
          <p:nvPr/>
        </p:nvSpPr>
        <p:spPr>
          <a:xfrm>
            <a:off x="6961670" y="45432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dirty="0">
                <a:solidFill>
                  <a:srgbClr val="FF0000"/>
                </a:solidFill>
              </a:rPr>
              <a:t>密碼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CC68C7E-39D3-22C5-BFF8-1AEEDD29062B}"/>
              </a:ext>
            </a:extLst>
          </p:cNvPr>
          <p:cNvSpPr/>
          <p:nvPr/>
        </p:nvSpPr>
        <p:spPr>
          <a:xfrm>
            <a:off x="918926" y="3522289"/>
            <a:ext cx="2891073" cy="707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25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8C6B6-1650-33F2-CB4B-2D2526F5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輔大管院數位學習平台操作方式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EBDF642-7CD0-0695-2054-C1982DDC13ED}"/>
              </a:ext>
            </a:extLst>
          </p:cNvPr>
          <p:cNvSpPr txBox="1"/>
          <p:nvPr/>
        </p:nvSpPr>
        <p:spPr>
          <a:xfrm>
            <a:off x="1663323" y="1505185"/>
            <a:ext cx="354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000" dirty="0"/>
              <a:t>Step3. </a:t>
            </a:r>
            <a:r>
              <a:rPr lang="zh-TW" altLang="en-US" sz="3000" dirty="0"/>
              <a:t>選擇課程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9B9D37B3-8E52-6272-9F59-C84EF52AE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91" y="2310015"/>
            <a:ext cx="5754598" cy="4165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DB3681-3D34-8559-1C3D-2B55209CE503}"/>
              </a:ext>
            </a:extLst>
          </p:cNvPr>
          <p:cNvSpPr/>
          <p:nvPr/>
        </p:nvSpPr>
        <p:spPr>
          <a:xfrm>
            <a:off x="5205742" y="5230890"/>
            <a:ext cx="2414257" cy="515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CDAD008-E1E2-5750-6454-9AE3C386021C}"/>
              </a:ext>
            </a:extLst>
          </p:cNvPr>
          <p:cNvSpPr txBox="1"/>
          <p:nvPr/>
        </p:nvSpPr>
        <p:spPr>
          <a:xfrm>
            <a:off x="1864510" y="2310015"/>
            <a:ext cx="2913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000" dirty="0"/>
              <a:t>頁面左邊會看到本課程代碼，點選後便可進入本課程頁面</a:t>
            </a:r>
          </a:p>
        </p:txBody>
      </p:sp>
    </p:spTree>
    <p:extLst>
      <p:ext uri="{BB962C8B-B14F-4D97-AF65-F5344CB8AC3E}">
        <p14:creationId xmlns:p14="http://schemas.microsoft.com/office/powerpoint/2010/main" val="13201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CC3F99-228C-2F7F-B1DF-CC661ABA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如何取得輔大管院數位學習平台密碼？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321352F-BBE1-F63E-E9B3-30B1CB9022B5}"/>
              </a:ext>
            </a:extLst>
          </p:cNvPr>
          <p:cNvSpPr txBox="1"/>
          <p:nvPr/>
        </p:nvSpPr>
        <p:spPr>
          <a:xfrm>
            <a:off x="1141817" y="2208286"/>
            <a:ext cx="5353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000" dirty="0"/>
              <a:t>Step 1. </a:t>
            </a:r>
            <a:r>
              <a:rPr lang="zh-TW" altLang="en-US" sz="3000" dirty="0"/>
              <a:t>請至學生信箱收信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DBABC86-F6A5-9215-7FCF-C944E3C389A9}"/>
              </a:ext>
            </a:extLst>
          </p:cNvPr>
          <p:cNvSpPr txBox="1"/>
          <p:nvPr/>
        </p:nvSpPr>
        <p:spPr>
          <a:xfrm>
            <a:off x="1251679" y="2870217"/>
            <a:ext cx="10178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200" dirty="0">
                <a:latin typeface="+mn-ea"/>
              </a:rPr>
              <a:t>請至</a:t>
            </a:r>
            <a:r>
              <a:rPr lang="en-US" altLang="zh-TW" sz="2200" dirty="0">
                <a:latin typeface="+mn-ea"/>
              </a:rPr>
              <a:t>m365</a:t>
            </a:r>
            <a:r>
              <a:rPr lang="zh-TW" altLang="en-US" sz="2200" dirty="0">
                <a:latin typeface="+mn-ea"/>
              </a:rPr>
              <a:t>信箱收管院寄送的密碼信</a:t>
            </a:r>
          </a:p>
          <a:p>
            <a:pPr algn="l"/>
            <a:r>
              <a:rPr lang="zh-TW" altLang="en-US" sz="2200" b="0" i="0" u="none" strike="noStrike" dirty="0">
                <a:solidFill>
                  <a:srgbClr val="222222"/>
                </a:solidFill>
                <a:effectLst/>
                <a:latin typeface="+mn-ea"/>
              </a:rPr>
              <a:t>學生信箱入口網址</a:t>
            </a:r>
            <a:r>
              <a:rPr lang="en-US" altLang="zh-TW" sz="2200" b="0" i="0" u="none" strike="noStrike" dirty="0">
                <a:solidFill>
                  <a:srgbClr val="1155CC"/>
                </a:solidFill>
                <a:effectLst/>
                <a:latin typeface="+mn-ea"/>
                <a:hlinkClick r:id="rId2"/>
              </a:rPr>
              <a:t>https://</a:t>
            </a:r>
            <a:r>
              <a:rPr lang="en-US" altLang="zh-TW" sz="2200" b="0" i="0" u="none" strike="noStrike" dirty="0" err="1">
                <a:solidFill>
                  <a:srgbClr val="1155CC"/>
                </a:solidFill>
                <a:effectLst/>
                <a:latin typeface="+mn-ea"/>
                <a:hlinkClick r:id="rId2"/>
              </a:rPr>
              <a:t>www.microsoft.com</a:t>
            </a:r>
            <a:r>
              <a:rPr lang="en-US" altLang="zh-TW" sz="2200" b="0" i="0" u="none" strike="noStrike" dirty="0">
                <a:solidFill>
                  <a:srgbClr val="1155CC"/>
                </a:solidFill>
                <a:effectLst/>
                <a:latin typeface="+mn-ea"/>
                <a:hlinkClick r:id="rId2"/>
              </a:rPr>
              <a:t>/</a:t>
            </a:r>
            <a:r>
              <a:rPr lang="en-US" altLang="zh-TW" sz="2200" b="0" i="0" u="none" strike="noStrike" dirty="0" err="1">
                <a:solidFill>
                  <a:srgbClr val="1155CC"/>
                </a:solidFill>
                <a:effectLst/>
                <a:latin typeface="+mn-ea"/>
                <a:hlinkClick r:id="rId2"/>
              </a:rPr>
              <a:t>zh-tw</a:t>
            </a:r>
            <a:r>
              <a:rPr lang="en-US" altLang="zh-TW" sz="2200" b="0" i="0" u="none" strike="noStrike" dirty="0">
                <a:solidFill>
                  <a:srgbClr val="1155CC"/>
                </a:solidFill>
                <a:effectLst/>
                <a:latin typeface="+mn-ea"/>
                <a:hlinkClick r:id="rId2"/>
              </a:rPr>
              <a:t>/</a:t>
            </a:r>
            <a:r>
              <a:rPr lang="en-US" altLang="zh-TW" sz="2200" b="0" i="0" u="none" strike="noStrike" dirty="0" err="1">
                <a:solidFill>
                  <a:srgbClr val="1155CC"/>
                </a:solidFill>
                <a:effectLst/>
                <a:latin typeface="+mn-ea"/>
                <a:hlinkClick r:id="rId2"/>
              </a:rPr>
              <a:t>microsoft-365</a:t>
            </a:r>
            <a:r>
              <a:rPr lang="en-US" altLang="zh-TW" sz="2200" b="0" i="0" u="none" strike="noStrike" dirty="0">
                <a:solidFill>
                  <a:srgbClr val="1155CC"/>
                </a:solidFill>
                <a:effectLst/>
                <a:latin typeface="+mn-ea"/>
                <a:hlinkClick r:id="rId2"/>
              </a:rPr>
              <a:t>/outlook/email-and-calendar-</a:t>
            </a:r>
            <a:r>
              <a:rPr lang="en-US" altLang="zh-TW" sz="2200" b="0" i="0" u="none" strike="noStrike" dirty="0" err="1">
                <a:solidFill>
                  <a:srgbClr val="1155CC"/>
                </a:solidFill>
                <a:effectLst/>
                <a:latin typeface="+mn-ea"/>
                <a:hlinkClick r:id="rId2"/>
              </a:rPr>
              <a:t>software-microsoft</a:t>
            </a:r>
            <a:r>
              <a:rPr lang="en-US" altLang="zh-TW" sz="2200" b="0" i="0" u="none" strike="noStrike" dirty="0">
                <a:solidFill>
                  <a:srgbClr val="1155CC"/>
                </a:solidFill>
                <a:effectLst/>
                <a:latin typeface="+mn-ea"/>
                <a:hlinkClick r:id="rId2"/>
              </a:rPr>
              <a:t>-outlook</a:t>
            </a:r>
            <a:endParaRPr lang="zh-TW" altLang="en-US" sz="2200" dirty="0">
              <a:latin typeface="+mn-ea"/>
            </a:endParaRPr>
          </a:p>
          <a:p>
            <a:pPr algn="l"/>
            <a:r>
              <a:rPr lang="zh-TW" altLang="en-US" sz="2200" dirty="0">
                <a:latin typeface="+mn-ea"/>
              </a:rPr>
              <a:t>帳號密碼與</a:t>
            </a:r>
            <a:r>
              <a:rPr lang="en-US" altLang="zh-TW" sz="2200" dirty="0">
                <a:latin typeface="+mn-ea"/>
              </a:rPr>
              <a:t>teams</a:t>
            </a:r>
            <a:r>
              <a:rPr lang="zh-TW" altLang="en-US" sz="2200" dirty="0">
                <a:latin typeface="+mn-ea"/>
              </a:rPr>
              <a:t>相同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9215731-FADF-C9D8-F6DC-202648BA08FF}"/>
              </a:ext>
            </a:extLst>
          </p:cNvPr>
          <p:cNvSpPr txBox="1"/>
          <p:nvPr/>
        </p:nvSpPr>
        <p:spPr>
          <a:xfrm>
            <a:off x="1251678" y="4440841"/>
            <a:ext cx="91505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600" dirty="0">
                <a:latin typeface="+mn-ea"/>
              </a:rPr>
              <a:t>Step 2. </a:t>
            </a:r>
            <a:r>
              <a:rPr lang="zh-TW" altLang="en-US" sz="2600" b="0" i="0" u="none" strike="noStrike" dirty="0">
                <a:solidFill>
                  <a:srgbClr val="222222"/>
                </a:solidFill>
                <a:effectLst/>
                <a:latin typeface="+mn-ea"/>
              </a:rPr>
              <a:t>若遺失密碼或未收到密碼通知信，請</a:t>
            </a:r>
            <a:r>
              <a:rPr lang="zh-TW" altLang="en-US" sz="2600" dirty="0">
                <a:solidFill>
                  <a:srgbClr val="222222"/>
                </a:solidFill>
                <a:latin typeface="+mn-ea"/>
              </a:rPr>
              <a:t>點選下列網址</a:t>
            </a:r>
          </a:p>
          <a:p>
            <a:pPr algn="l"/>
            <a:r>
              <a:rPr lang="zh-TW" altLang="en-US" sz="2600" b="0" i="0" u="none" strike="noStrike" dirty="0">
                <a:solidFill>
                  <a:srgbClr val="222222"/>
                </a:solidFill>
                <a:effectLst/>
                <a:latin typeface="+mn-ea"/>
              </a:rPr>
              <a:t> </a:t>
            </a:r>
            <a:r>
              <a:rPr lang="en-US" altLang="zh-TW" sz="2600" b="0" i="0" u="none" strike="noStrike" dirty="0">
                <a:solidFill>
                  <a:srgbClr val="1155CC"/>
                </a:solidFill>
                <a:effectLst/>
                <a:latin typeface="+mn-ea"/>
                <a:hlinkClick r:id="rId3"/>
              </a:rPr>
              <a:t>https://</a:t>
            </a:r>
            <a:r>
              <a:rPr lang="en-US" altLang="zh-TW" sz="2600" b="0" i="0" u="none" strike="noStrike" dirty="0" err="1">
                <a:solidFill>
                  <a:srgbClr val="1155CC"/>
                </a:solidFill>
                <a:effectLst/>
                <a:latin typeface="+mn-ea"/>
                <a:hlinkClick r:id="rId3"/>
              </a:rPr>
              <a:t>ailms.fju.edu.tw</a:t>
            </a:r>
            <a:r>
              <a:rPr lang="en-US" altLang="zh-TW" sz="2600" b="0" i="0" u="none" strike="noStrike" dirty="0">
                <a:solidFill>
                  <a:srgbClr val="1155CC"/>
                </a:solidFill>
                <a:effectLst/>
                <a:latin typeface="+mn-ea"/>
                <a:hlinkClick r:id="rId3"/>
              </a:rPr>
              <a:t>/login/forgot_password.php</a:t>
            </a:r>
            <a:endParaRPr lang="zh-TW" altLang="en-US" sz="2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13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B76DA-8E04-31CE-9A09-29925263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5A8F7260-2D8B-CF3C-1023-DD88C9D6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88" y="1874517"/>
            <a:ext cx="8997076" cy="460895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15A1F8E-F61D-C34B-D55C-9B2A1743EC79}"/>
              </a:ext>
            </a:extLst>
          </p:cNvPr>
          <p:cNvSpPr txBox="1"/>
          <p:nvPr/>
        </p:nvSpPr>
        <p:spPr>
          <a:xfrm>
            <a:off x="5423026" y="1505185"/>
            <a:ext cx="600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b="1" dirty="0">
                <a:solidFill>
                  <a:srgbClr val="FF0000"/>
                </a:solidFill>
              </a:rPr>
              <a:t>兩種擇一輸入即可，輸入完之後請到 </a:t>
            </a:r>
            <a:r>
              <a:rPr lang="en-US" altLang="zh-TW" b="1" dirty="0">
                <a:solidFill>
                  <a:srgbClr val="FF0000"/>
                </a:solidFill>
              </a:rPr>
              <a:t>m365</a:t>
            </a:r>
            <a:r>
              <a:rPr lang="zh-TW" altLang="en-US" b="1" dirty="0">
                <a:solidFill>
                  <a:srgbClr val="FF0000"/>
                </a:solidFill>
              </a:rPr>
              <a:t>信箱收信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3C350AC9-043B-13CE-81C8-369BECF7D8AD}"/>
              </a:ext>
            </a:extLst>
          </p:cNvPr>
          <p:cNvSpPr/>
          <p:nvPr/>
        </p:nvSpPr>
        <p:spPr>
          <a:xfrm>
            <a:off x="5917492" y="4185840"/>
            <a:ext cx="1174389" cy="369332"/>
          </a:xfrm>
          <a:prstGeom prst="leftArrow">
            <a:avLst>
              <a:gd name="adj1" fmla="val 603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D85376-A694-C731-B22E-D19CB753A840}"/>
              </a:ext>
            </a:extLst>
          </p:cNvPr>
          <p:cNvSpPr txBox="1"/>
          <p:nvPr/>
        </p:nvSpPr>
        <p:spPr>
          <a:xfrm>
            <a:off x="7091881" y="4085812"/>
            <a:ext cx="18288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100" b="1" dirty="0">
                <a:solidFill>
                  <a:srgbClr val="FF0000"/>
                </a:solidFill>
              </a:rPr>
              <a:t>學號</a:t>
            </a:r>
          </a:p>
        </p:txBody>
      </p:sp>
    </p:spTree>
    <p:extLst>
      <p:ext uri="{BB962C8B-B14F-4D97-AF65-F5344CB8AC3E}">
        <p14:creationId xmlns:p14="http://schemas.microsoft.com/office/powerpoint/2010/main" val="293176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A3C2F5-CCD0-69B8-C340-C202489A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轉學生或忘記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m365</a:t>
            </a:r>
            <a:r>
              <a:rPr lang="zh-TW" altLang="en-US" dirty="0"/>
              <a:t>密碼處理方式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8FA589-030B-E3FE-E801-EF257A54C0D1}"/>
              </a:ext>
            </a:extLst>
          </p:cNvPr>
          <p:cNvSpPr txBox="1"/>
          <p:nvPr/>
        </p:nvSpPr>
        <p:spPr>
          <a:xfrm>
            <a:off x="1251678" y="2545637"/>
            <a:ext cx="1004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000" dirty="0"/>
              <a:t>Step 1.</a:t>
            </a:r>
            <a:r>
              <a:rPr lang="zh-TW" altLang="en-US" sz="3600" dirty="0"/>
              <a:t>第一次使用</a:t>
            </a:r>
            <a:r>
              <a:rPr lang="en-US" altLang="zh-TW" sz="3600" dirty="0"/>
              <a:t>m365</a:t>
            </a:r>
            <a:r>
              <a:rPr lang="zh-TW" altLang="en-US" sz="3600" dirty="0"/>
              <a:t>或忘記密碼請點選下列網址最下方的按鈕</a:t>
            </a:r>
            <a:endParaRPr lang="zh-TW" altLang="en-US" sz="3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B78D565-FC35-68D4-043B-020BF243AA21}"/>
              </a:ext>
            </a:extLst>
          </p:cNvPr>
          <p:cNvSpPr txBox="1"/>
          <p:nvPr/>
        </p:nvSpPr>
        <p:spPr>
          <a:xfrm>
            <a:off x="1251678" y="3677350"/>
            <a:ext cx="1017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hlinkClick r:id="rId2"/>
              </a:rPr>
              <a:t>http://www.net.fju.edu.tw/office365/</a:t>
            </a:r>
            <a:endParaRPr lang="en-US" altLang="zh-TW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691BA31-211E-5FB0-C6B2-F2FF650F2AC7}"/>
              </a:ext>
            </a:extLst>
          </p:cNvPr>
          <p:cNvSpPr txBox="1"/>
          <p:nvPr/>
        </p:nvSpPr>
        <p:spPr>
          <a:xfrm>
            <a:off x="1251678" y="4569058"/>
            <a:ext cx="9150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600" dirty="0">
                <a:latin typeface="+mn-ea"/>
              </a:rPr>
              <a:t>Step 2.</a:t>
            </a:r>
            <a:r>
              <a:rPr lang="zh-TW" altLang="en-US" sz="3200" dirty="0"/>
              <a:t>依照步驟完成密碼設定，即可登入</a:t>
            </a:r>
            <a:r>
              <a:rPr lang="en-US" altLang="zh-TW" sz="3200" dirty="0"/>
              <a:t>Office365</a:t>
            </a:r>
            <a:r>
              <a:rPr lang="zh-TW" altLang="en-US" sz="3200" dirty="0"/>
              <a:t>官方網站 </a:t>
            </a:r>
            <a:r>
              <a:rPr lang="en-US" altLang="zh-TW" sz="3200" dirty="0"/>
              <a:t>https://www.office.com/ </a:t>
            </a:r>
            <a:r>
              <a:rPr lang="zh-TW" altLang="en-US" sz="3200" dirty="0"/>
              <a:t>使用相關服務。</a:t>
            </a:r>
            <a:endParaRPr lang="zh-TW" altLang="en-US" sz="2600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5276777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寬螢幕</PresentationFormat>
  <Paragraphs>29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Arial</vt:lpstr>
      <vt:lpstr>Gill Sans MT</vt:lpstr>
      <vt:lpstr>Helvetica</vt:lpstr>
      <vt:lpstr>Impact</vt:lpstr>
      <vt:lpstr>徽章</vt:lpstr>
      <vt:lpstr>非同步遠距上課操作手冊</vt:lpstr>
      <vt:lpstr>目錄</vt:lpstr>
      <vt:lpstr>輔大管院數位學習平台操作方式</vt:lpstr>
      <vt:lpstr>輔大管院數位學習平台操作方式</vt:lpstr>
      <vt:lpstr>如何取得輔大管院數位學習平台密碼？</vt:lpstr>
      <vt:lpstr>PowerPoint 簡報</vt:lpstr>
      <vt:lpstr>轉學生或忘記m365密碼處理方式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輔大管院數位學習平台操作方式</dc:title>
  <dc:creator>周峰莎</dc:creator>
  <cp:lastModifiedBy>峰莎 周</cp:lastModifiedBy>
  <cp:revision>2</cp:revision>
  <dcterms:created xsi:type="dcterms:W3CDTF">2023-03-01T07:59:01Z</dcterms:created>
  <dcterms:modified xsi:type="dcterms:W3CDTF">2023-03-01T09:55:31Z</dcterms:modified>
</cp:coreProperties>
</file>